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7"/>
  </p:notesMasterIdLst>
  <p:sldIdLst>
    <p:sldId id="498" r:id="rId2"/>
    <p:sldId id="493" r:id="rId3"/>
    <p:sldId id="492" r:id="rId4"/>
    <p:sldId id="501" r:id="rId5"/>
    <p:sldId id="429" r:id="rId6"/>
    <p:sldId id="502" r:id="rId7"/>
    <p:sldId id="473" r:id="rId8"/>
    <p:sldId id="488" r:id="rId9"/>
    <p:sldId id="459" r:id="rId10"/>
    <p:sldId id="472" r:id="rId11"/>
    <p:sldId id="487" r:id="rId12"/>
    <p:sldId id="484" r:id="rId13"/>
    <p:sldId id="489" r:id="rId14"/>
    <p:sldId id="495" r:id="rId15"/>
    <p:sldId id="496" r:id="rId16"/>
    <p:sldId id="490" r:id="rId17"/>
    <p:sldId id="485" r:id="rId18"/>
    <p:sldId id="491" r:id="rId19"/>
    <p:sldId id="494" r:id="rId20"/>
    <p:sldId id="453" r:id="rId21"/>
    <p:sldId id="423" r:id="rId22"/>
    <p:sldId id="425" r:id="rId23"/>
    <p:sldId id="483" r:id="rId24"/>
    <p:sldId id="420" r:id="rId25"/>
    <p:sldId id="49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xmlns="" userId="user" providerId="None"/>
      </p:ext>
    </p:extLst>
  </p:cmAuthor>
  <p:cmAuthor id="2" name="Sabrin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FFCC"/>
    <a:srgbClr val="0066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7" autoAdjust="0"/>
    <p:restoredTop sz="86380" autoAdjust="0"/>
  </p:normalViewPr>
  <p:slideViewPr>
    <p:cSldViewPr>
      <p:cViewPr varScale="1">
        <p:scale>
          <a:sx n="59" d="100"/>
          <a:sy n="59" d="100"/>
        </p:scale>
        <p:origin x="-17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420"/>
    </p:cViewPr>
  </p:sorterViewPr>
  <p:notesViewPr>
    <p:cSldViewPr>
      <p:cViewPr varScale="1">
        <p:scale>
          <a:sx n="56" d="100"/>
          <a:sy n="56" d="100"/>
        </p:scale>
        <p:origin x="-285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F9D691-3097-4466-8781-D326C992207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en-US"/>
        </a:p>
      </dgm:t>
    </dgm:pt>
    <dgm:pt modelId="{D09957A9-135C-49C5-BCE9-8A10F7345CFA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b="1" dirty="0" smtClean="0">
              <a:latin typeface="NikoshBAN" pitchFamily="2" charset="0"/>
              <a:cs typeface="NikoshBAN" pitchFamily="2" charset="0"/>
            </a:rPr>
            <a:t>ক-দল: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শোষক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শ্রেণীর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শোষণই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মেহনতি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মানুষের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কষ্টের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অন্যতম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কারণ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। </a:t>
          </a:r>
          <a:endParaRPr lang="en-US" dirty="0"/>
        </a:p>
      </dgm:t>
    </dgm:pt>
    <dgm:pt modelId="{DBCB84A6-660A-481C-92E6-B30B844CCBE1}" type="parTrans" cxnId="{505A5515-2A03-4065-A5AC-056DEC0841B7}">
      <dgm:prSet/>
      <dgm:spPr/>
      <dgm:t>
        <a:bodyPr/>
        <a:lstStyle/>
        <a:p>
          <a:endParaRPr lang="en-US"/>
        </a:p>
      </dgm:t>
    </dgm:pt>
    <dgm:pt modelId="{D23DEE27-DEAD-4544-940D-2F3AC1530DC5}" type="sibTrans" cxnId="{505A5515-2A03-4065-A5AC-056DEC0841B7}">
      <dgm:prSet/>
      <dgm:spPr/>
      <dgm:t>
        <a:bodyPr/>
        <a:lstStyle/>
        <a:p>
          <a:endParaRPr lang="en-US"/>
        </a:p>
      </dgm:t>
    </dgm:pt>
    <dgm:pt modelId="{D268FA75-A581-494F-8F57-673F0FB72CF5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latin typeface="NikoshBAN" pitchFamily="2" charset="0"/>
              <a:cs typeface="NikoshBAN" pitchFamily="2" charset="0"/>
            </a:rPr>
            <a:t> খ</a:t>
          </a:r>
          <a:r>
            <a:rPr lang="bn-BD" b="1" dirty="0" smtClean="0">
              <a:latin typeface="NikoshBAN" pitchFamily="2" charset="0"/>
              <a:cs typeface="NikoshBAN" pitchFamily="2" charset="0"/>
            </a:rPr>
            <a:t>-দল: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অধিকার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অসচেতনতাই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মেহনতি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মানুষের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কষ্টের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অন্যতম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কারণ</a:t>
          </a:r>
          <a:endParaRPr lang="en-US" b="1" dirty="0" smtClean="0">
            <a:latin typeface="NikoshBAN" pitchFamily="2" charset="0"/>
            <a:cs typeface="NikoshBAN" pitchFamily="2" charset="0"/>
          </a:endParaRPr>
        </a:p>
        <a:p>
          <a:r>
            <a:rPr lang="en-US" b="1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।  </a:t>
          </a:r>
          <a:endParaRPr lang="en-US" dirty="0"/>
        </a:p>
      </dgm:t>
    </dgm:pt>
    <dgm:pt modelId="{9506764A-F719-4808-930F-7E07010068E5}" type="parTrans" cxnId="{9889ABEF-0612-476B-94D1-BFA2BEF9A406}">
      <dgm:prSet/>
      <dgm:spPr/>
      <dgm:t>
        <a:bodyPr/>
        <a:lstStyle/>
        <a:p>
          <a:endParaRPr lang="en-US"/>
        </a:p>
      </dgm:t>
    </dgm:pt>
    <dgm:pt modelId="{58498150-CDA8-4B1B-9E83-15FD8F82377C}" type="sibTrans" cxnId="{9889ABEF-0612-476B-94D1-BFA2BEF9A406}">
      <dgm:prSet/>
      <dgm:spPr/>
      <dgm:t>
        <a:bodyPr/>
        <a:lstStyle/>
        <a:p>
          <a:endParaRPr lang="en-US"/>
        </a:p>
      </dgm:t>
    </dgm:pt>
    <dgm:pt modelId="{6F662E97-E5E3-4CEB-B637-15B73671BB93}" type="pres">
      <dgm:prSet presAssocID="{E3F9D691-3097-4466-8781-D326C99220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D99E6A-CCD4-4DE7-98DD-2249D67A5288}" type="pres">
      <dgm:prSet presAssocID="{D09957A9-135C-49C5-BCE9-8A10F7345CFA}" presName="node" presStyleLbl="node1" presStyleIdx="0" presStyleCnt="2" custLinFactNeighborX="72466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FC5A8-C90A-47BF-9EF2-45749723DE37}" type="pres">
      <dgm:prSet presAssocID="{D23DEE27-DEAD-4544-940D-2F3AC1530DC5}" presName="sibTrans" presStyleCnt="0"/>
      <dgm:spPr/>
    </dgm:pt>
    <dgm:pt modelId="{093AC4F6-249F-4CC5-84DB-C1028D5CF4C0}" type="pres">
      <dgm:prSet presAssocID="{D268FA75-A581-494F-8F57-673F0FB72CF5}" presName="node" presStyleLbl="node1" presStyleIdx="1" presStyleCnt="2" custLinFactNeighborX="-6667" custLinFactNeighborY="7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56A07-5C0A-4C72-9379-0BC3D4DDD427}" type="presOf" srcId="{D268FA75-A581-494F-8F57-673F0FB72CF5}" destId="{093AC4F6-249F-4CC5-84DB-C1028D5CF4C0}" srcOrd="0" destOrd="0" presId="urn:microsoft.com/office/officeart/2005/8/layout/hList6"/>
    <dgm:cxn modelId="{BEB667B8-8C90-47E3-B321-7AA46F45A9B7}" type="presOf" srcId="{D09957A9-135C-49C5-BCE9-8A10F7345CFA}" destId="{D9D99E6A-CCD4-4DE7-98DD-2249D67A5288}" srcOrd="0" destOrd="0" presId="urn:microsoft.com/office/officeart/2005/8/layout/hList6"/>
    <dgm:cxn modelId="{2EFB1CBE-3624-46DA-99A0-B356A909AC96}" type="presOf" srcId="{E3F9D691-3097-4466-8781-D326C9922073}" destId="{6F662E97-E5E3-4CEB-B637-15B73671BB93}" srcOrd="0" destOrd="0" presId="urn:microsoft.com/office/officeart/2005/8/layout/hList6"/>
    <dgm:cxn modelId="{505A5515-2A03-4065-A5AC-056DEC0841B7}" srcId="{E3F9D691-3097-4466-8781-D326C9922073}" destId="{D09957A9-135C-49C5-BCE9-8A10F7345CFA}" srcOrd="0" destOrd="0" parTransId="{DBCB84A6-660A-481C-92E6-B30B844CCBE1}" sibTransId="{D23DEE27-DEAD-4544-940D-2F3AC1530DC5}"/>
    <dgm:cxn modelId="{9889ABEF-0612-476B-94D1-BFA2BEF9A406}" srcId="{E3F9D691-3097-4466-8781-D326C9922073}" destId="{D268FA75-A581-494F-8F57-673F0FB72CF5}" srcOrd="1" destOrd="0" parTransId="{9506764A-F719-4808-930F-7E07010068E5}" sibTransId="{58498150-CDA8-4B1B-9E83-15FD8F82377C}"/>
    <dgm:cxn modelId="{2BFC8169-5554-4E6F-B38C-EC40BF3EA6BD}" type="presParOf" srcId="{6F662E97-E5E3-4CEB-B637-15B73671BB93}" destId="{D9D99E6A-CCD4-4DE7-98DD-2249D67A5288}" srcOrd="0" destOrd="0" presId="urn:microsoft.com/office/officeart/2005/8/layout/hList6"/>
    <dgm:cxn modelId="{E7B82F7F-2BA4-4C9F-9216-D7C9BDA2D951}" type="presParOf" srcId="{6F662E97-E5E3-4CEB-B637-15B73671BB93}" destId="{1E0FC5A8-C90A-47BF-9EF2-45749723DE37}" srcOrd="1" destOrd="0" presId="urn:microsoft.com/office/officeart/2005/8/layout/hList6"/>
    <dgm:cxn modelId="{D53D88BF-629A-49D1-A3E4-AD9784A92D2B}" type="presParOf" srcId="{6F662E97-E5E3-4CEB-B637-15B73671BB93}" destId="{093AC4F6-249F-4CC5-84DB-C1028D5CF4C0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D99E6A-CCD4-4DE7-98DD-2249D67A5288}">
      <dsp:nvSpPr>
        <dsp:cNvPr id="0" name=""/>
        <dsp:cNvSpPr/>
      </dsp:nvSpPr>
      <dsp:spPr>
        <a:xfrm rot="16200000">
          <a:off x="-479742" y="678879"/>
          <a:ext cx="4953000" cy="3595241"/>
        </a:xfrm>
        <a:prstGeom prst="flowChartManualOperati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41300" tIns="0" rIns="242505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3800" b="1" kern="1200" dirty="0" smtClean="0">
              <a:latin typeface="NikoshBAN" pitchFamily="2" charset="0"/>
              <a:cs typeface="NikoshBAN" pitchFamily="2" charset="0"/>
            </a:rPr>
            <a:t>ক-দল: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শোষক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শ্রেণীর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শোষণই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মেহনতি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মানুষের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কষ্টের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অন্যতম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কারণ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। </a:t>
          </a:r>
          <a:endParaRPr lang="en-US" sz="3800" kern="1200" dirty="0"/>
        </a:p>
      </dsp:txBody>
      <dsp:txXfrm rot="5400000">
        <a:off x="199138" y="990599"/>
        <a:ext cx="3595241" cy="2971800"/>
      </dsp:txXfrm>
    </dsp:sp>
    <dsp:sp modelId="{093AC4F6-249F-4CC5-84DB-C1028D5CF4C0}">
      <dsp:nvSpPr>
        <dsp:cNvPr id="0" name=""/>
        <dsp:cNvSpPr/>
      </dsp:nvSpPr>
      <dsp:spPr>
        <a:xfrm rot="16200000">
          <a:off x="3171764" y="678879"/>
          <a:ext cx="4953000" cy="3595241"/>
        </a:xfrm>
        <a:prstGeom prst="flowChartManualOperati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41300" tIns="0" rIns="242505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খ</a:t>
          </a:r>
          <a:r>
            <a:rPr lang="bn-BD" sz="3800" b="1" kern="1200" dirty="0" smtClean="0">
              <a:latin typeface="NikoshBAN" pitchFamily="2" charset="0"/>
              <a:cs typeface="NikoshBAN" pitchFamily="2" charset="0"/>
            </a:rPr>
            <a:t>-দল: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অধিকার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অসচেতনতাই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মেহনতি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মানুষের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কষ্টের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অন্যতম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কারণ</a:t>
          </a:r>
          <a:endParaRPr lang="en-US" sz="3800" b="1" kern="1200" dirty="0" smtClean="0">
            <a:latin typeface="NikoshBAN" pitchFamily="2" charset="0"/>
            <a:cs typeface="NikoshBAN" pitchFamily="2" charset="0"/>
          </a:endParaRP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বিশ্লেষণ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800" b="1" kern="1200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en-US" sz="3800" b="1" kern="1200" dirty="0" smtClean="0">
              <a:latin typeface="NikoshBAN" pitchFamily="2" charset="0"/>
              <a:cs typeface="NikoshBAN" pitchFamily="2" charset="0"/>
            </a:rPr>
            <a:t>।  </a:t>
          </a:r>
          <a:endParaRPr lang="en-US" sz="3800" kern="1200" dirty="0"/>
        </a:p>
      </dsp:txBody>
      <dsp:txXfrm rot="5400000">
        <a:off x="3850644" y="990599"/>
        <a:ext cx="3595241" cy="2971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06B96-DADB-4631-8291-711235C40DE4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2CC45-6B04-47A7-B4E4-57F4597FD3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8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4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28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85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দলগত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20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35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  অন্য উপায়ে বাড়ির কাজ( বাড়ির কাজ অবশ্যই শিক্ষার্থীর চিন্তন শক্তি বিকাশে সহায়ক হতে হবে) দিতে পারেন।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22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প্রশ্নোত্তর এর মাধ্যমে জন্ম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গ্রন্থ ও অন্যান্য তথ্য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02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প্রথমে মূল শব্দ আসবে তারপর ছবি তারপর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শব্দের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অর্থ আসবে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42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43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35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70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FBC9-5E81-4043-8D69-45EB9947B288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00952-66D0-4581-BD5D-ADBA9A3A5345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0EFA5-3461-4ECE-B464-48D045D25C91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551B-FF9A-4257-A64A-4421988FDFC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98B0-9C74-4EBC-B164-5F40525C9E28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D4BD-8333-48B6-9D26-9F7099E1AACB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BFA2-C479-4067-9630-5B45DA5066B4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96DEF-2F0E-4468-8330-6B145D8885CB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2400" y="228600"/>
            <a:ext cx="8763000" cy="64770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04800" y="381000"/>
            <a:ext cx="8458200" cy="6172200"/>
          </a:xfrm>
          <a:prstGeom prst="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9ADB-6D35-4DA1-AAA7-5AECE9C0A6E6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6848-7547-4CE6-95CE-9100D47C8D33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2DF7D-3C72-4E1E-BD12-9FB58670CD0B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ipe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31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Vertical Scroll 3"/>
          <p:cNvSpPr/>
          <p:nvPr/>
        </p:nvSpPr>
        <p:spPr>
          <a:xfrm>
            <a:off x="2362200" y="1524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185001" y="5760720"/>
            <a:ext cx="8958999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ছবি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ভালোভাবে দেখে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013733"/>
            <a:ext cx="4740700" cy="4207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0511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43200" y="4495800"/>
            <a:ext cx="3733800" cy="1600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প্রিয়, ফুল খেলবার দিন নয় অদ্য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ধ্বংসের মুখোমুখি আমরা, </a:t>
            </a:r>
          </a:p>
          <a:p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6"/>
          <a:stretch/>
        </p:blipFill>
        <p:spPr>
          <a:xfrm>
            <a:off x="4822464" y="321409"/>
            <a:ext cx="3940536" cy="314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33"/>
          <a:stretch/>
        </p:blipFill>
        <p:spPr>
          <a:xfrm>
            <a:off x="457200" y="325420"/>
            <a:ext cx="3940536" cy="3088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4071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43000" y="4114800"/>
            <a:ext cx="6934200" cy="2057400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চিমনির মুখে শোনো সাইরেন-শঙ্খ,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গান গায় হাতুড়ি ও কাস্তে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026" y="533400"/>
            <a:ext cx="3901440" cy="278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3" t="5207" r="16001" b="8166"/>
          <a:stretch/>
        </p:blipFill>
        <p:spPr>
          <a:xfrm>
            <a:off x="533400" y="533400"/>
            <a:ext cx="3901440" cy="27889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0" y="5135880"/>
            <a:ext cx="5181600" cy="11049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তিল তিল মরণেও জীবন অসংখ্য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জীবনকে চায় ভালোবাসতে।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1066800"/>
            <a:ext cx="3505200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16330"/>
            <a:ext cx="3505200" cy="3265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50222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52600" y="5257800"/>
            <a:ext cx="5181600" cy="11049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শতাব্দীলাঞ্ছিত আর্তের কান্না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প্রতি নিঃশ্বাসে আনে লজ্জা;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342" y="678280"/>
            <a:ext cx="5263816" cy="4324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5099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28800" y="5029200"/>
            <a:ext cx="5181600" cy="11049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মৃত্যুর ভয়ে ভীরু বসে থাকা, আর না-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পরো পরো যুদ্ধের সজ্জা। 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33400"/>
            <a:ext cx="6997700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99776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53000" y="4724400"/>
            <a:ext cx="3733800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চোখে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স্বপ্নের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নেই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মদ্য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কাঠফাটা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রোদ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সেঁকে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চামড়া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99644" y="715122"/>
            <a:ext cx="3200400" cy="1992857"/>
            <a:chOff x="556260" y="1560261"/>
            <a:chExt cx="3048000" cy="1786758"/>
          </a:xfrm>
        </p:grpSpPr>
        <p:pic>
          <p:nvPicPr>
            <p:cNvPr id="7" name="Picture 6" descr="index.jpg"/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6260" y="1560261"/>
              <a:ext cx="3048000" cy="178675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1" t="19602" r="8621" b="33177"/>
            <a:stretch/>
          </p:blipFill>
          <p:spPr>
            <a:xfrm flipH="1">
              <a:off x="919117" y="2420471"/>
              <a:ext cx="1844040" cy="56132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04" y="3071505"/>
            <a:ext cx="4267149" cy="3305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410" y="566998"/>
            <a:ext cx="4290390" cy="3268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3672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399" y="4648200"/>
            <a:ext cx="6096001" cy="1676400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প্রিয়, ফুল খেলবার দিন নয় অদ্য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এসে গেছে ধ্বংসের বার্তা,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n-IN" sz="32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22960"/>
            <a:ext cx="3627119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838200"/>
            <a:ext cx="3886199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67000" y="4895671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দুর্যোগ পথ হয় হোক দুর্বোধ্য</a:t>
            </a:r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76" y="762001"/>
            <a:ext cx="3753124" cy="315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087" y="752736"/>
            <a:ext cx="3769513" cy="3223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7297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63"/>
          <a:stretch/>
        </p:blipFill>
        <p:spPr>
          <a:xfrm>
            <a:off x="457200" y="381000"/>
            <a:ext cx="8229600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438400" y="5558099"/>
            <a:ext cx="4267200" cy="790956"/>
          </a:xfrm>
        </p:spPr>
        <p:txBody>
          <a:bodyPr/>
          <a:lstStyle/>
          <a:p>
            <a:pPr lvl="0"/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IN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চিনে </a:t>
            </a:r>
            <a:r>
              <a:rPr lang="bn-IN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নেবে যৌবন-আত্মা।</a:t>
            </a:r>
          </a:p>
          <a:p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026" b="9211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140"/>
          <a:stretch/>
        </p:blipFill>
        <p:spPr>
          <a:xfrm>
            <a:off x="609600" y="431221"/>
            <a:ext cx="6629399" cy="512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8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0F13-5069-4930-AD62-5C851AC3E3D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 descr="Bogra-Cantt-Public-Colle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0" y="1719262"/>
            <a:ext cx="1428750" cy="14382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96370" y="-130432"/>
            <a:ext cx="3429000" cy="4309535"/>
            <a:chOff x="-13447" y="948265"/>
            <a:chExt cx="2438400" cy="3014135"/>
          </a:xfrm>
        </p:grpSpPr>
        <p:pic>
          <p:nvPicPr>
            <p:cNvPr id="7" name="Picture 6" descr="c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3447" y="948265"/>
              <a:ext cx="2438400" cy="29802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 descr="Photo033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968" y="1438835"/>
              <a:ext cx="2019569" cy="2523565"/>
            </a:xfrm>
            <a:prstGeom prst="ellipse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12" name="TextBox 11"/>
          <p:cNvSpPr txBox="1"/>
          <p:nvPr/>
        </p:nvSpPr>
        <p:spPr>
          <a:xfrm>
            <a:off x="2286000" y="4245625"/>
            <a:ext cx="48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BD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সপ্তম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বাংলা প্রথম পত্র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৪০ মিনিট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205752" y="877193"/>
            <a:ext cx="786204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algn="ctr"/>
            <a:r>
              <a:rPr lang="bn-BD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সাবরিনা জেরিন</a:t>
            </a:r>
          </a:p>
          <a:p>
            <a:pPr algn="ctr"/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 শিক্ষক</a:t>
            </a:r>
          </a:p>
          <a:p>
            <a:pPr algn="ctr"/>
            <a:r>
              <a:rPr 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sabrinazerin85@gmail.com</a:t>
            </a:r>
          </a:p>
          <a:p>
            <a:pPr algn="ctr"/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বগুড়া </a:t>
            </a:r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ক্যান্টনমেন্ট পাবলিক স্কুল ও কলেজ, বগুড়া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637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228600"/>
            <a:ext cx="7239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Vertical Scroll 16"/>
          <p:cNvSpPr/>
          <p:nvPr/>
        </p:nvSpPr>
        <p:spPr>
          <a:xfrm>
            <a:off x="2286000" y="68943"/>
            <a:ext cx="3467100" cy="615043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IN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1745-6696-4871-8D06-A6B55BBCB281}" type="datetime1">
              <a:rPr lang="en-US" smtClean="0"/>
              <a:pPr/>
              <a:t>8/8/2016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94308474"/>
              </p:ext>
            </p:extLst>
          </p:nvPr>
        </p:nvGraphicFramePr>
        <p:xfrm>
          <a:off x="689548" y="914400"/>
          <a:ext cx="7467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091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কবি তাঁর লেখনিতে কী ধারণ করতেন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2400" y="2116281"/>
            <a:ext cx="38250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95800" y="2130650"/>
            <a:ext cx="4220029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খ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রূপ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152400" y="3070860"/>
            <a:ext cx="383742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ভাবনা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3124200"/>
            <a:ext cx="4143829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মেহনতি মানূষের মুক্তির সংগ্রাম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125190" y="820881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9027" y="42672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আর্ত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65010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খবর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5105400" y="5804109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 অব্দ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1163410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পীড়িত</a:t>
            </a:r>
            <a:endParaRPr lang="en-US" sz="3200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5213279" y="4953594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ভেজে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18178" y="190500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971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585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43951" y="1143000"/>
            <a:ext cx="7157049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 ফুল খেলার দিন নয় কারণ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বর্তমানটা ভীষণ কষ্টের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দরিদ্র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শোষিতদের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ধনীরা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আরাম-আয়েসে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আছে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5400" y="4454709"/>
            <a:ext cx="2209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5029200" y="4444461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1302657" y="5552451"/>
            <a:ext cx="22098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32" name="Rectangle 31"/>
          <p:cNvSpPr/>
          <p:nvPr/>
        </p:nvSpPr>
        <p:spPr>
          <a:xfrm>
            <a:off x="5029200" y="5552451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43000" y="365989"/>
            <a:ext cx="3886200" cy="609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15200" y="76200"/>
            <a:ext cx="1524000" cy="146858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445470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05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5" name="Diagram group"/>
          <p:cNvGrpSpPr/>
          <p:nvPr/>
        </p:nvGrpSpPr>
        <p:grpSpPr>
          <a:xfrm>
            <a:off x="1066800" y="1600200"/>
            <a:ext cx="6553200" cy="4693557"/>
            <a:chOff x="3240138" y="-1"/>
            <a:chExt cx="3008262" cy="461735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6" name="Group 5"/>
            <p:cNvGrpSpPr/>
            <p:nvPr/>
          </p:nvGrpSpPr>
          <p:grpSpPr>
            <a:xfrm>
              <a:off x="3240138" y="-1"/>
              <a:ext cx="3008262" cy="4617357"/>
              <a:chOff x="3240138" y="-1"/>
              <a:chExt cx="3008262" cy="4617357"/>
            </a:xfrm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7" name="Flowchart: Manual Operation 6"/>
              <p:cNvSpPr/>
              <p:nvPr/>
            </p:nvSpPr>
            <p:spPr>
              <a:xfrm rot="16200000">
                <a:off x="2435590" y="804547"/>
                <a:ext cx="4617357" cy="3008262"/>
              </a:xfrm>
              <a:prstGeom prst="flowChartManualOperation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" name="Flowchart: Manual Operation 4"/>
              <p:cNvSpPr/>
              <p:nvPr/>
            </p:nvSpPr>
            <p:spPr>
              <a:xfrm rot="21600000">
                <a:off x="3240138" y="923470"/>
                <a:ext cx="3008262" cy="27704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84150" tIns="0" rIns="186624" bIns="0" numCol="1" spcCol="1270" anchor="ctr" anchorCtr="0">
                <a:noAutofit/>
              </a:bodyPr>
              <a:lstStyle/>
              <a:p>
                <a:pPr lvl="0" algn="l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900" kern="1200" dirty="0"/>
              </a:p>
            </p:txBody>
          </p:sp>
        </p:grpSp>
      </p:grpSp>
      <p:sp>
        <p:nvSpPr>
          <p:cNvPr id="9" name="Cloud 8"/>
          <p:cNvSpPr/>
          <p:nvPr/>
        </p:nvSpPr>
        <p:spPr>
          <a:xfrm>
            <a:off x="2057400" y="609600"/>
            <a:ext cx="4419600" cy="9906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00200" y="2967335"/>
            <a:ext cx="6172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শ্রমজীবী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কিভাবে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সচেতনতা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করা যায় ১০টি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বাক্যে লিখে আনবে।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B28F-6D7D-4DAA-8842-249055DF3182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62200" y="0"/>
            <a:ext cx="4307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524000"/>
            <a:ext cx="5715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0" r="80533"/>
          <a:stretch/>
        </p:blipFill>
        <p:spPr>
          <a:xfrm>
            <a:off x="6096000" y="4419600"/>
            <a:ext cx="1333500" cy="92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31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95"/>
          <a:stretch/>
        </p:blipFill>
        <p:spPr>
          <a:xfrm>
            <a:off x="1219200" y="1371600"/>
            <a:ext cx="6682687" cy="46959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304800"/>
            <a:ext cx="3950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280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4246" y="42579"/>
            <a:ext cx="5029200" cy="533399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রাস্তায়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স্লোগান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দিচ্ছে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85762" y="62298"/>
            <a:ext cx="7920038" cy="53340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ভেবে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বলোতো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তারিখে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ঐক্যবদ্ধ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স্লোগান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81038" y="42579"/>
            <a:ext cx="7629525" cy="53340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 descr="May.-Day.11.-Pic-1.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108247"/>
            <a:ext cx="3349293" cy="2430780"/>
          </a:xfrm>
          <a:prstGeom prst="rect">
            <a:avLst/>
          </a:prstGeom>
        </p:spPr>
      </p:pic>
      <p:pic>
        <p:nvPicPr>
          <p:cNvPr id="20" name="Picture 19" descr="index.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501" y="1108247"/>
            <a:ext cx="3349293" cy="23705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12" y="3931920"/>
            <a:ext cx="3343188" cy="24273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7"/>
          <a:stretch/>
        </p:blipFill>
        <p:spPr>
          <a:xfrm>
            <a:off x="609599" y="3931920"/>
            <a:ext cx="3343188" cy="242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2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60866"/>
            <a:ext cx="525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" algn="r">
              <a:spcBef>
                <a:spcPct val="0"/>
              </a:spcBef>
              <a:defRPr/>
            </a:pPr>
            <a:r>
              <a:rPr lang="bn-IN" sz="6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মে-দিনের কবিতা</a:t>
            </a:r>
          </a:p>
          <a:p>
            <a:pPr marL="54864" algn="r">
              <a:spcBef>
                <a:spcPct val="0"/>
              </a:spcBef>
              <a:defRPr/>
            </a:pPr>
            <a:r>
              <a:rPr lang="bn-IN" sz="4400" b="1" spc="5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সুভাষ মুখোপাধ্যায়</a:t>
            </a:r>
            <a:endParaRPr lang="en-US" sz="4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95"/>
          <a:stretch/>
        </p:blipFill>
        <p:spPr>
          <a:xfrm>
            <a:off x="1630680" y="2362200"/>
            <a:ext cx="4924425" cy="346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74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976718" y="174171"/>
            <a:ext cx="3962400" cy="91440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609600" y="1295400"/>
            <a:ext cx="7924800" cy="4953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3888" indent="-623888" algn="just">
              <a:defRPr/>
            </a:pP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en-US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পরিচিতি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623888" indent="-623888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শব্দগুলোর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 বাক্য ও অনুচ্ছেদ গঠন 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কবিতার চরণসমূহের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ভাবার্থ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BF57-4D41-4F6C-9BFB-34DA8F78889D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92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24200" y="98028"/>
            <a:ext cx="2743200" cy="8163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কবি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400800" y="685800"/>
            <a:ext cx="2590800" cy="1752600"/>
          </a:xfrm>
          <a:prstGeom prst="wedgeRoundRectCallout">
            <a:avLst>
              <a:gd name="adj1" fmla="val -77077"/>
              <a:gd name="adj2" fmla="val 6665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কাব্যগ্রন্থ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248400" y="4038600"/>
            <a:ext cx="2743200" cy="2438400"/>
          </a:xfrm>
          <a:prstGeom prst="wedgeRoundRectCallout">
            <a:avLst>
              <a:gd name="adj1" fmla="val -71095"/>
              <a:gd name="adj2" fmla="val -2275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অ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নূ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দিত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কাব্যগ্রন্থ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42239" y="4305300"/>
            <a:ext cx="2590800" cy="1905000"/>
          </a:xfrm>
          <a:prstGeom prst="wedgeRoundRectCallout">
            <a:avLst>
              <a:gd name="adj1" fmla="val 73961"/>
              <a:gd name="adj2" fmla="val -3741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উপন্যাস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28600" y="838200"/>
            <a:ext cx="2590800" cy="2057400"/>
          </a:xfrm>
          <a:prstGeom prst="wedgeRoundRectCallout">
            <a:avLst>
              <a:gd name="adj1" fmla="val 75933"/>
              <a:gd name="adj2" fmla="val 3751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পুরস্কার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pic>
        <p:nvPicPr>
          <p:cNvPr id="14" name="Picture 13" descr="31po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584" y="1346774"/>
            <a:ext cx="2251109" cy="25394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Rounded Rectangle 4"/>
          <p:cNvSpPr/>
          <p:nvPr/>
        </p:nvSpPr>
        <p:spPr>
          <a:xfrm>
            <a:off x="3352800" y="4038600"/>
            <a:ext cx="2362199" cy="7271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সুভাষ</a:t>
            </a:r>
            <a:r>
              <a:rPr lang="en-AU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AU" sz="2800" dirty="0" err="1">
                <a:latin typeface="NikoshBAN" pitchFamily="2" charset="0"/>
                <a:cs typeface="NikoshBAN" pitchFamily="2" charset="0"/>
              </a:rPr>
              <a:t>মুখোপাধ্যায়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81039" y="2560320"/>
            <a:ext cx="2729561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61639" y="5257800"/>
            <a:ext cx="2819400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মৃত্যু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2239" y="3111787"/>
            <a:ext cx="2971800" cy="10792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IN" sz="3200" dirty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0840" y="28194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১৯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১৯খ্রিস্টাব্দে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039" y="3377625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3200" dirty="0">
                <a:latin typeface="NikoshBAN" pitchFamily="2" charset="0"/>
                <a:cs typeface="NikoshBAN" pitchFamily="2" charset="0"/>
              </a:rPr>
              <a:t>ভারতের নদীয়া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96361" y="5486400"/>
            <a:ext cx="252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২০০৩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খ্রিস্টাব্দে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29400" y="1377434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পদাতিক, অগ্নিকোন,চিরকুট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1562100"/>
            <a:ext cx="2209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একাডেমী,আনন্দ,সোভিয়েত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ল্যান্ড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নেহেরু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4939605"/>
            <a:ext cx="2628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নাজিম হিকমতের কবিতা, পাবলো নেরুদার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কবিতাগুচ্ছ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5029200"/>
            <a:ext cx="2133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হাংরাস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5" grpId="0" animBg="1"/>
      <p:bldP spid="15" grpId="0" animBg="1"/>
      <p:bldP spid="16" grpId="0" animBg="1"/>
      <p:bldP spid="17" grpId="0" animBg="1"/>
      <p:bldP spid="6" grpId="0"/>
      <p:bldP spid="9" grpId="0"/>
      <p:bldP spid="18" grpId="0"/>
      <p:bldP spid="2" grpId="0"/>
      <p:bldP spid="3" grpId="0"/>
      <p:bldP spid="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5181600" y="365760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609600" y="533400"/>
            <a:ext cx="3200400" cy="251460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MG_20140821_001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3124200"/>
            <a:ext cx="3810000" cy="3124200"/>
          </a:xfrm>
          <a:prstGeom prst="round2DiagRect">
            <a:avLst/>
          </a:prstGeom>
        </p:spPr>
      </p:pic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533400"/>
            <a:ext cx="3733800" cy="2800350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68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48185" y="144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সেঁকে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43600" y="3124200"/>
            <a:ext cx="28956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বিপদ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9800" y="1447800"/>
            <a:ext cx="28194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ভেজে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8665" y="32004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সাইরেন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90600" y="228600"/>
            <a:ext cx="7010400" cy="9289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8185" y="525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আর্ত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0" y="5227320"/>
            <a:ext cx="2743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পীড়িত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3" t="16879" r="12500" b="9817"/>
          <a:stretch/>
        </p:blipFill>
        <p:spPr>
          <a:xfrm>
            <a:off x="2860838" y="1295401"/>
            <a:ext cx="2656509" cy="1676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306" y="3002756"/>
            <a:ext cx="2573185" cy="16144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92" y="4935855"/>
            <a:ext cx="25908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72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10445</TotalTime>
  <Words>839</Words>
  <Application>Microsoft Office PowerPoint</Application>
  <PresentationFormat>On-screen Show (4:3)</PresentationFormat>
  <Paragraphs>180</Paragraphs>
  <Slides>25</Slides>
  <Notes>15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ZERIN</cp:lastModifiedBy>
  <cp:revision>1011</cp:revision>
  <dcterms:created xsi:type="dcterms:W3CDTF">2006-08-16T00:00:00Z</dcterms:created>
  <dcterms:modified xsi:type="dcterms:W3CDTF">2016-08-08T01:44:26Z</dcterms:modified>
</cp:coreProperties>
</file>